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06" d="100"/>
          <a:sy n="106" d="100"/>
        </p:scale>
        <p:origin x="8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7DB42F-9EB4-4017-B8B5-843FA774BC1E}"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D19AA-720B-4E5C-AC38-8951E03C7C7B}" type="slidenum">
              <a:rPr lang="en-US" smtClean="0"/>
              <a:t>‹#›</a:t>
            </a:fld>
            <a:endParaRPr lang="en-US"/>
          </a:p>
        </p:txBody>
      </p:sp>
    </p:spTree>
    <p:extLst>
      <p:ext uri="{BB962C8B-B14F-4D97-AF65-F5344CB8AC3E}">
        <p14:creationId xmlns:p14="http://schemas.microsoft.com/office/powerpoint/2010/main" val="349395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DB42F-9EB4-4017-B8B5-843FA774BC1E}"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D19AA-720B-4E5C-AC38-8951E03C7C7B}" type="slidenum">
              <a:rPr lang="en-US" smtClean="0"/>
              <a:t>‹#›</a:t>
            </a:fld>
            <a:endParaRPr lang="en-US"/>
          </a:p>
        </p:txBody>
      </p:sp>
    </p:spTree>
    <p:extLst>
      <p:ext uri="{BB962C8B-B14F-4D97-AF65-F5344CB8AC3E}">
        <p14:creationId xmlns:p14="http://schemas.microsoft.com/office/powerpoint/2010/main" val="276786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DB42F-9EB4-4017-B8B5-843FA774BC1E}"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D19AA-720B-4E5C-AC38-8951E03C7C7B}" type="slidenum">
              <a:rPr lang="en-US" smtClean="0"/>
              <a:t>‹#›</a:t>
            </a:fld>
            <a:endParaRPr lang="en-US"/>
          </a:p>
        </p:txBody>
      </p:sp>
    </p:spTree>
    <p:extLst>
      <p:ext uri="{BB962C8B-B14F-4D97-AF65-F5344CB8AC3E}">
        <p14:creationId xmlns:p14="http://schemas.microsoft.com/office/powerpoint/2010/main" val="266002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7DB42F-9EB4-4017-B8B5-843FA774BC1E}"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D19AA-720B-4E5C-AC38-8951E03C7C7B}" type="slidenum">
              <a:rPr lang="en-US" smtClean="0"/>
              <a:t>‹#›</a:t>
            </a:fld>
            <a:endParaRPr lang="en-US"/>
          </a:p>
        </p:txBody>
      </p:sp>
    </p:spTree>
    <p:extLst>
      <p:ext uri="{BB962C8B-B14F-4D97-AF65-F5344CB8AC3E}">
        <p14:creationId xmlns:p14="http://schemas.microsoft.com/office/powerpoint/2010/main" val="111273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DB42F-9EB4-4017-B8B5-843FA774BC1E}"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D19AA-720B-4E5C-AC38-8951E03C7C7B}" type="slidenum">
              <a:rPr lang="en-US" smtClean="0"/>
              <a:t>‹#›</a:t>
            </a:fld>
            <a:endParaRPr lang="en-US"/>
          </a:p>
        </p:txBody>
      </p:sp>
    </p:spTree>
    <p:extLst>
      <p:ext uri="{BB962C8B-B14F-4D97-AF65-F5344CB8AC3E}">
        <p14:creationId xmlns:p14="http://schemas.microsoft.com/office/powerpoint/2010/main" val="111944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7DB42F-9EB4-4017-B8B5-843FA774BC1E}"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D19AA-720B-4E5C-AC38-8951E03C7C7B}" type="slidenum">
              <a:rPr lang="en-US" smtClean="0"/>
              <a:t>‹#›</a:t>
            </a:fld>
            <a:endParaRPr lang="en-US"/>
          </a:p>
        </p:txBody>
      </p:sp>
    </p:spTree>
    <p:extLst>
      <p:ext uri="{BB962C8B-B14F-4D97-AF65-F5344CB8AC3E}">
        <p14:creationId xmlns:p14="http://schemas.microsoft.com/office/powerpoint/2010/main" val="104565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7DB42F-9EB4-4017-B8B5-843FA774BC1E}" type="datetimeFigureOut">
              <a:rPr lang="en-US" smtClean="0"/>
              <a:t>4/28/2019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FD19AA-720B-4E5C-AC38-8951E03C7C7B}" type="slidenum">
              <a:rPr lang="en-US" smtClean="0"/>
              <a:t>‹#›</a:t>
            </a:fld>
            <a:endParaRPr lang="en-US"/>
          </a:p>
        </p:txBody>
      </p:sp>
    </p:spTree>
    <p:extLst>
      <p:ext uri="{BB962C8B-B14F-4D97-AF65-F5344CB8AC3E}">
        <p14:creationId xmlns:p14="http://schemas.microsoft.com/office/powerpoint/2010/main" val="1397862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7DB42F-9EB4-4017-B8B5-843FA774BC1E}" type="datetimeFigureOut">
              <a:rPr lang="en-US" smtClean="0"/>
              <a:t>4/28/2019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D19AA-720B-4E5C-AC38-8951E03C7C7B}" type="slidenum">
              <a:rPr lang="en-US" smtClean="0"/>
              <a:t>‹#›</a:t>
            </a:fld>
            <a:endParaRPr lang="en-US"/>
          </a:p>
        </p:txBody>
      </p:sp>
    </p:spTree>
    <p:extLst>
      <p:ext uri="{BB962C8B-B14F-4D97-AF65-F5344CB8AC3E}">
        <p14:creationId xmlns:p14="http://schemas.microsoft.com/office/powerpoint/2010/main" val="209063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DB42F-9EB4-4017-B8B5-843FA774BC1E}" type="datetimeFigureOut">
              <a:rPr lang="en-US" smtClean="0"/>
              <a:t>4/28/2019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FD19AA-720B-4E5C-AC38-8951E03C7C7B}" type="slidenum">
              <a:rPr lang="en-US" smtClean="0"/>
              <a:t>‹#›</a:t>
            </a:fld>
            <a:endParaRPr lang="en-US"/>
          </a:p>
        </p:txBody>
      </p:sp>
    </p:spTree>
    <p:extLst>
      <p:ext uri="{BB962C8B-B14F-4D97-AF65-F5344CB8AC3E}">
        <p14:creationId xmlns:p14="http://schemas.microsoft.com/office/powerpoint/2010/main" val="184800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7DB42F-9EB4-4017-B8B5-843FA774BC1E}"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D19AA-720B-4E5C-AC38-8951E03C7C7B}" type="slidenum">
              <a:rPr lang="en-US" smtClean="0"/>
              <a:t>‹#›</a:t>
            </a:fld>
            <a:endParaRPr lang="en-US"/>
          </a:p>
        </p:txBody>
      </p:sp>
    </p:spTree>
    <p:extLst>
      <p:ext uri="{BB962C8B-B14F-4D97-AF65-F5344CB8AC3E}">
        <p14:creationId xmlns:p14="http://schemas.microsoft.com/office/powerpoint/2010/main" val="12134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7DB42F-9EB4-4017-B8B5-843FA774BC1E}"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D19AA-720B-4E5C-AC38-8951E03C7C7B}" type="slidenum">
              <a:rPr lang="en-US" smtClean="0"/>
              <a:t>‹#›</a:t>
            </a:fld>
            <a:endParaRPr lang="en-US"/>
          </a:p>
        </p:txBody>
      </p:sp>
    </p:spTree>
    <p:extLst>
      <p:ext uri="{BB962C8B-B14F-4D97-AF65-F5344CB8AC3E}">
        <p14:creationId xmlns:p14="http://schemas.microsoft.com/office/powerpoint/2010/main" val="13571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DB42F-9EB4-4017-B8B5-843FA774BC1E}" type="datetimeFigureOut">
              <a:rPr lang="en-US" smtClean="0"/>
              <a:t>4/28/2019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D19AA-720B-4E5C-AC38-8951E03C7C7B}" type="slidenum">
              <a:rPr lang="en-US" smtClean="0"/>
              <a:t>‹#›</a:t>
            </a:fld>
            <a:endParaRPr lang="en-US"/>
          </a:p>
        </p:txBody>
      </p:sp>
    </p:spTree>
    <p:extLst>
      <p:ext uri="{BB962C8B-B14F-4D97-AF65-F5344CB8AC3E}">
        <p14:creationId xmlns:p14="http://schemas.microsoft.com/office/powerpoint/2010/main" val="3080186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10C6A0-39A7-4C14-9000-A4D15FF3CDE9}"/>
              </a:ext>
            </a:extLst>
          </p:cNvPr>
          <p:cNvSpPr/>
          <p:nvPr/>
        </p:nvSpPr>
        <p:spPr>
          <a:xfrm>
            <a:off x="1093212" y="64167"/>
            <a:ext cx="6858000" cy="830997"/>
          </a:xfrm>
          <a:prstGeom prst="rect">
            <a:avLst/>
          </a:prstGeom>
        </p:spPr>
        <p:txBody>
          <a:bodyPr wrap="square">
            <a:spAutoFit/>
          </a:bodyPr>
          <a:lstStyle/>
          <a:p>
            <a:pPr algn="ctr"/>
            <a:r>
              <a:rPr lang="en-US" sz="2100" b="1" i="1" dirty="0">
                <a:latin typeface="Arial-BoldItalicMT"/>
              </a:rPr>
              <a:t>Disaster does not recognize who or what you are.</a:t>
            </a:r>
          </a:p>
          <a:p>
            <a:pPr algn="ctr"/>
            <a:r>
              <a:rPr lang="en-US" sz="1350" b="1" i="1" dirty="0">
                <a:latin typeface="Arial-BoldItalicMT"/>
              </a:rPr>
              <a:t>Disaster does not recognize your title, financial status, social status, age, gender,</a:t>
            </a:r>
          </a:p>
          <a:p>
            <a:pPr algn="ctr"/>
            <a:r>
              <a:rPr lang="en-US" sz="1350" b="1" i="1" dirty="0">
                <a:latin typeface="Arial-BoldItalicMT"/>
              </a:rPr>
              <a:t>ethnicity... After a Disaster? We are all in this together!</a:t>
            </a:r>
            <a:endParaRPr lang="en-US" sz="1350" dirty="0"/>
          </a:p>
        </p:txBody>
      </p:sp>
      <p:pic>
        <p:nvPicPr>
          <p:cNvPr id="5" name="Picture 4">
            <a:extLst>
              <a:ext uri="{FF2B5EF4-FFF2-40B4-BE49-F238E27FC236}">
                <a16:creationId xmlns:a16="http://schemas.microsoft.com/office/drawing/2014/main" id="{ACC9C32C-DCB4-4D1C-B63F-BCFAEFB5ABB2}"/>
              </a:ext>
            </a:extLst>
          </p:cNvPr>
          <p:cNvPicPr>
            <a:picLocks noChangeAspect="1"/>
          </p:cNvPicPr>
          <p:nvPr/>
        </p:nvPicPr>
        <p:blipFill rotWithShape="1">
          <a:blip r:embed="rId2"/>
          <a:srcRect t="35747"/>
          <a:stretch/>
        </p:blipFill>
        <p:spPr>
          <a:xfrm>
            <a:off x="532380" y="853494"/>
            <a:ext cx="8147138" cy="131783"/>
          </a:xfrm>
          <a:prstGeom prst="rect">
            <a:avLst/>
          </a:prstGeom>
        </p:spPr>
      </p:pic>
      <p:pic>
        <p:nvPicPr>
          <p:cNvPr id="6" name="Picture 5">
            <a:extLst>
              <a:ext uri="{FF2B5EF4-FFF2-40B4-BE49-F238E27FC236}">
                <a16:creationId xmlns:a16="http://schemas.microsoft.com/office/drawing/2014/main" id="{A5D69878-F831-46F8-AB1A-117BE35ADB4E}"/>
              </a:ext>
            </a:extLst>
          </p:cNvPr>
          <p:cNvPicPr>
            <a:picLocks noChangeAspect="1"/>
          </p:cNvPicPr>
          <p:nvPr/>
        </p:nvPicPr>
        <p:blipFill rotWithShape="1">
          <a:blip r:embed="rId3"/>
          <a:srcRect r="2203"/>
          <a:stretch/>
        </p:blipFill>
        <p:spPr>
          <a:xfrm>
            <a:off x="-18106" y="1077550"/>
            <a:ext cx="9089682" cy="3451925"/>
          </a:xfrm>
          <a:prstGeom prst="rect">
            <a:avLst/>
          </a:prstGeom>
        </p:spPr>
      </p:pic>
      <p:pic>
        <p:nvPicPr>
          <p:cNvPr id="8" name="Picture 7">
            <a:extLst>
              <a:ext uri="{FF2B5EF4-FFF2-40B4-BE49-F238E27FC236}">
                <a16:creationId xmlns:a16="http://schemas.microsoft.com/office/drawing/2014/main" id="{1A9A9A81-AF4D-40F7-90B9-34E20774A6CC}"/>
              </a:ext>
            </a:extLst>
          </p:cNvPr>
          <p:cNvPicPr>
            <a:picLocks noChangeAspect="1"/>
          </p:cNvPicPr>
          <p:nvPr/>
        </p:nvPicPr>
        <p:blipFill>
          <a:blip r:embed="rId4"/>
          <a:stretch>
            <a:fillRect/>
          </a:stretch>
        </p:blipFill>
        <p:spPr>
          <a:xfrm>
            <a:off x="3051016" y="4529475"/>
            <a:ext cx="3295463" cy="2036085"/>
          </a:xfrm>
          <a:prstGeom prst="rect">
            <a:avLst/>
          </a:prstGeom>
        </p:spPr>
      </p:pic>
      <p:pic>
        <p:nvPicPr>
          <p:cNvPr id="9" name="Picture 8">
            <a:extLst>
              <a:ext uri="{FF2B5EF4-FFF2-40B4-BE49-F238E27FC236}">
                <a16:creationId xmlns:a16="http://schemas.microsoft.com/office/drawing/2014/main" id="{58D07E22-ECDE-47B7-95F5-38D385838A58}"/>
              </a:ext>
            </a:extLst>
          </p:cNvPr>
          <p:cNvPicPr>
            <a:picLocks noChangeAspect="1"/>
          </p:cNvPicPr>
          <p:nvPr/>
        </p:nvPicPr>
        <p:blipFill rotWithShape="1">
          <a:blip r:embed="rId5"/>
          <a:srcRect l="2867"/>
          <a:stretch/>
        </p:blipFill>
        <p:spPr>
          <a:xfrm>
            <a:off x="0" y="4365936"/>
            <a:ext cx="3067016" cy="2367653"/>
          </a:xfrm>
          <a:prstGeom prst="rect">
            <a:avLst/>
          </a:prstGeom>
        </p:spPr>
      </p:pic>
      <p:pic>
        <p:nvPicPr>
          <p:cNvPr id="10" name="Picture 9" descr="A close up of a sign&#10;&#10;Description automatically generated">
            <a:extLst>
              <a:ext uri="{FF2B5EF4-FFF2-40B4-BE49-F238E27FC236}">
                <a16:creationId xmlns:a16="http://schemas.microsoft.com/office/drawing/2014/main" id="{E571D77F-B78B-4D7E-99B4-FE7DB64091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1332" y="4426180"/>
            <a:ext cx="2353904" cy="2367653"/>
          </a:xfrm>
          <a:prstGeom prst="rect">
            <a:avLst/>
          </a:prstGeom>
        </p:spPr>
      </p:pic>
    </p:spTree>
    <p:extLst>
      <p:ext uri="{BB962C8B-B14F-4D97-AF65-F5344CB8AC3E}">
        <p14:creationId xmlns:p14="http://schemas.microsoft.com/office/powerpoint/2010/main" val="398604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ADC69B-ED74-408B-8480-70C074CFCC85}"/>
              </a:ext>
            </a:extLst>
          </p:cNvPr>
          <p:cNvSpPr/>
          <p:nvPr/>
        </p:nvSpPr>
        <p:spPr>
          <a:xfrm>
            <a:off x="4442959" y="1920948"/>
            <a:ext cx="4599165" cy="2139047"/>
          </a:xfrm>
          <a:prstGeom prst="rect">
            <a:avLst/>
          </a:prstGeom>
        </p:spPr>
        <p:txBody>
          <a:bodyPr wrap="square">
            <a:spAutoFit/>
          </a:bodyPr>
          <a:lstStyle/>
          <a:p>
            <a:pPr lvl="0" defTabSz="914400" fontAlgn="base">
              <a:spcBef>
                <a:spcPct val="0"/>
              </a:spcBef>
              <a:spcAft>
                <a:spcPct val="0"/>
              </a:spcAft>
            </a:pPr>
            <a:r>
              <a:rPr lang="en-US" altLang="en-US" sz="1050" b="1" dirty="0">
                <a:solidFill>
                  <a:prstClr val="black"/>
                </a:solidFill>
                <a:latin typeface="Arial" panose="020B0604020202020204" pitchFamily="34" charset="0"/>
                <a:cs typeface="Arial" panose="020B0604020202020204" pitchFamily="34" charset="0"/>
              </a:rPr>
              <a:t>Premise</a:t>
            </a:r>
            <a:r>
              <a:rPr lang="en-US" altLang="en-US" sz="1050" dirty="0">
                <a:solidFill>
                  <a:prstClr val="black"/>
                </a:solidFill>
                <a:latin typeface="Arial" panose="020B0604020202020204" pitchFamily="34" charset="0"/>
                <a:cs typeface="Arial" panose="020B0604020202020204" pitchFamily="34" charset="0"/>
              </a:rPr>
              <a:t>:</a:t>
            </a:r>
          </a:p>
          <a:p>
            <a:pPr lvl="0" defTabSz="914400" fontAlgn="base">
              <a:spcBef>
                <a:spcPct val="0"/>
              </a:spcBef>
              <a:spcAft>
                <a:spcPct val="0"/>
              </a:spcAft>
            </a:pPr>
            <a:r>
              <a:rPr lang="en-US" altLang="en-US" sz="1050" dirty="0">
                <a:solidFill>
                  <a:prstClr val="black"/>
                </a:solidFill>
                <a:latin typeface="Arial" panose="020B0604020202020204" pitchFamily="34" charset="0"/>
                <a:cs typeface="Arial" panose="020B0604020202020204" pitchFamily="34" charset="0"/>
              </a:rPr>
              <a:t>In a disaster:</a:t>
            </a:r>
          </a:p>
          <a:p>
            <a:pPr lvl="0" defTabSz="914400" fontAlgn="base">
              <a:spcBef>
                <a:spcPct val="0"/>
              </a:spcBef>
              <a:spcAft>
                <a:spcPct val="0"/>
              </a:spcAft>
            </a:pPr>
            <a:endParaRPr lang="en-US" altLang="en-US" sz="500" dirty="0">
              <a:solidFill>
                <a:prstClr val="black"/>
              </a:solidFill>
              <a:latin typeface="Arial" panose="020B0604020202020204" pitchFamily="34" charset="0"/>
              <a:cs typeface="Arial" panose="020B0604020202020204" pitchFamily="34" charset="0"/>
            </a:endParaRPr>
          </a:p>
          <a:p>
            <a:pPr marL="285750" lvl="0" indent="-285750" defTabSz="914400" fontAlgn="base">
              <a:spcBef>
                <a:spcPct val="0"/>
              </a:spcBef>
              <a:spcAft>
                <a:spcPct val="0"/>
              </a:spcAft>
              <a:buFont typeface="Arial" panose="020B0604020202020204" pitchFamily="34" charset="0"/>
              <a:buChar char="•"/>
            </a:pPr>
            <a:r>
              <a:rPr lang="en-US" altLang="en-US" sz="1050" dirty="0">
                <a:solidFill>
                  <a:prstClr val="black"/>
                </a:solidFill>
                <a:latin typeface="Arial" panose="020B0604020202020204" pitchFamily="34" charset="0"/>
                <a:cs typeface="Arial" panose="020B0604020202020204" pitchFamily="34" charset="0"/>
              </a:rPr>
              <a:t>The neighbors living around you are your most immediate source of help. </a:t>
            </a:r>
          </a:p>
          <a:p>
            <a:pPr marL="285750" lvl="0" indent="-285750" defTabSz="914400" fontAlgn="base">
              <a:spcBef>
                <a:spcPct val="0"/>
              </a:spcBef>
              <a:spcAft>
                <a:spcPct val="0"/>
              </a:spcAft>
              <a:buFont typeface="Arial" panose="020B0604020202020204" pitchFamily="34" charset="0"/>
              <a:buChar char="•"/>
            </a:pPr>
            <a:r>
              <a:rPr lang="en-US" altLang="en-US" sz="1050" dirty="0">
                <a:solidFill>
                  <a:prstClr val="black"/>
                </a:solidFill>
                <a:latin typeface="Arial" panose="020B0604020202020204" pitchFamily="34" charset="0"/>
                <a:cs typeface="Arial" panose="020B0604020202020204" pitchFamily="34" charset="0"/>
              </a:rPr>
              <a:t>Traditional 9-1-1 responders (police, fire, medical, and utility) are quickly overwhelmed by demand. </a:t>
            </a:r>
          </a:p>
          <a:p>
            <a:pPr lvl="0" defTabSz="914400" fontAlgn="base">
              <a:spcBef>
                <a:spcPct val="0"/>
              </a:spcBef>
              <a:spcAft>
                <a:spcPct val="0"/>
              </a:spcAft>
            </a:pPr>
            <a:endParaRPr lang="en-US" altLang="en-US" sz="1050" b="1" dirty="0">
              <a:solidFill>
                <a:prstClr val="black"/>
              </a:solidFill>
              <a:latin typeface="Arial" panose="020B0604020202020204" pitchFamily="34" charset="0"/>
              <a:cs typeface="Arial" panose="020B0604020202020204" pitchFamily="34" charset="0"/>
            </a:endParaRPr>
          </a:p>
          <a:p>
            <a:pPr lvl="0" defTabSz="914400" fontAlgn="base">
              <a:spcBef>
                <a:spcPct val="0"/>
              </a:spcBef>
              <a:spcAft>
                <a:spcPct val="0"/>
              </a:spcAft>
            </a:pPr>
            <a:r>
              <a:rPr lang="en-US" altLang="en-US" sz="1050" b="1" dirty="0">
                <a:solidFill>
                  <a:prstClr val="black"/>
                </a:solidFill>
                <a:latin typeface="Arial" panose="020B0604020202020204" pitchFamily="34" charset="0"/>
                <a:cs typeface="Arial" panose="020B0604020202020204" pitchFamily="34" charset="0"/>
              </a:rPr>
              <a:t>Major Goal of Map Your Neighborhood</a:t>
            </a:r>
            <a:r>
              <a:rPr lang="en-US" altLang="en-US" sz="1050" dirty="0">
                <a:solidFill>
                  <a:prstClr val="black"/>
                </a:solidFill>
                <a:latin typeface="Arial" panose="020B0604020202020204" pitchFamily="34" charset="0"/>
                <a:cs typeface="Arial" panose="020B0604020202020204" pitchFamily="34" charset="0"/>
              </a:rPr>
              <a:t>:</a:t>
            </a:r>
            <a:r>
              <a:rPr lang="en-US" altLang="en-US" sz="900" dirty="0">
                <a:solidFill>
                  <a:prstClr val="black"/>
                </a:solidFill>
                <a:latin typeface="Arial" panose="020B0604020202020204" pitchFamily="34" charset="0"/>
                <a:cs typeface="Arial" panose="020B0604020202020204" pitchFamily="34" charset="0"/>
              </a:rPr>
              <a:t> </a:t>
            </a:r>
            <a:br>
              <a:rPr lang="en-US" altLang="en-US" sz="1050" dirty="0">
                <a:solidFill>
                  <a:prstClr val="black"/>
                </a:solidFill>
                <a:latin typeface="Arial" panose="020B0604020202020204" pitchFamily="34" charset="0"/>
                <a:cs typeface="Arial" panose="020B0604020202020204" pitchFamily="34" charset="0"/>
              </a:rPr>
            </a:br>
            <a:endParaRPr lang="en-US" altLang="en-US" sz="1050" dirty="0">
              <a:solidFill>
                <a:prstClr val="black"/>
              </a:solidFill>
              <a:latin typeface="Arial" panose="020B0604020202020204" pitchFamily="34" charset="0"/>
              <a:cs typeface="Arial" panose="020B0604020202020204" pitchFamily="34" charset="0"/>
            </a:endParaRPr>
          </a:p>
          <a:p>
            <a:pPr lvl="0" defTabSz="914400" fontAlgn="base">
              <a:spcBef>
                <a:spcPct val="0"/>
              </a:spcBef>
              <a:spcAft>
                <a:spcPct val="0"/>
              </a:spcAft>
            </a:pPr>
            <a:r>
              <a:rPr lang="en-US" altLang="en-US" sz="1050" dirty="0">
                <a:solidFill>
                  <a:prstClr val="black"/>
                </a:solidFill>
                <a:latin typeface="Arial" panose="020B0604020202020204" pitchFamily="34" charset="0"/>
                <a:cs typeface="Arial" panose="020B0604020202020204" pitchFamily="34" charset="0"/>
              </a:rPr>
              <a:t>To prepare neighborhoods </a:t>
            </a:r>
          </a:p>
          <a:p>
            <a:pPr marL="285750" lvl="0" indent="-285750" defTabSz="914400" fontAlgn="base">
              <a:spcBef>
                <a:spcPct val="0"/>
              </a:spcBef>
              <a:spcAft>
                <a:spcPct val="0"/>
              </a:spcAft>
            </a:pPr>
            <a:r>
              <a:rPr lang="en-US" altLang="en-US" sz="1050" dirty="0">
                <a:solidFill>
                  <a:prstClr val="black"/>
                </a:solidFill>
                <a:latin typeface="Arial" panose="020B0604020202020204" pitchFamily="34" charset="0"/>
                <a:cs typeface="Arial" panose="020B0604020202020204" pitchFamily="34" charset="0"/>
              </a:rPr>
              <a:t>Generally 15-20 homes in urban areas, 6-7 in rural areas</a:t>
            </a:r>
          </a:p>
          <a:p>
            <a:pPr marL="285750" lvl="0" indent="-285750" defTabSz="914400" fontAlgn="base">
              <a:spcBef>
                <a:spcPct val="0"/>
              </a:spcBef>
              <a:spcAft>
                <a:spcPct val="0"/>
              </a:spcAft>
            </a:pPr>
            <a:endParaRPr lang="en-US" altLang="en-US" sz="200" dirty="0">
              <a:solidFill>
                <a:prstClr val="black"/>
              </a:solidFill>
              <a:latin typeface="Arial" panose="020B0604020202020204" pitchFamily="34" charset="0"/>
              <a:cs typeface="Arial" panose="020B0604020202020204" pitchFamily="34" charset="0"/>
            </a:endParaRPr>
          </a:p>
          <a:p>
            <a:pPr marL="285750" lvl="0" indent="-285750" defTabSz="914400" fontAlgn="base">
              <a:spcBef>
                <a:spcPct val="0"/>
              </a:spcBef>
              <a:spcAft>
                <a:spcPct val="0"/>
              </a:spcAft>
            </a:pPr>
            <a:r>
              <a:rPr lang="en-US" altLang="en-US" sz="1050" dirty="0">
                <a:solidFill>
                  <a:prstClr val="black"/>
                </a:solidFill>
                <a:latin typeface="Arial" panose="020B0604020202020204" pitchFamily="34" charset="0"/>
                <a:cs typeface="Arial" panose="020B0604020202020204" pitchFamily="34" charset="0"/>
              </a:rPr>
              <a:t>Be self-reliant during the first hours.</a:t>
            </a:r>
          </a:p>
        </p:txBody>
      </p:sp>
      <p:sp>
        <p:nvSpPr>
          <p:cNvPr id="5" name="TextBox 11">
            <a:extLst>
              <a:ext uri="{FF2B5EF4-FFF2-40B4-BE49-F238E27FC236}">
                <a16:creationId xmlns:a16="http://schemas.microsoft.com/office/drawing/2014/main" id="{81E22368-47C7-4FEE-8374-AF3241DE1388}"/>
              </a:ext>
            </a:extLst>
          </p:cNvPr>
          <p:cNvSpPr txBox="1">
            <a:spLocks noChangeArrowheads="1"/>
          </p:cNvSpPr>
          <p:nvPr/>
        </p:nvSpPr>
        <p:spPr bwMode="auto">
          <a:xfrm>
            <a:off x="4428626" y="3933682"/>
            <a:ext cx="4595392" cy="283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50" b="1" dirty="0">
                <a:latin typeface="Arial" panose="020B0604020202020204" pitchFamily="34" charset="0"/>
              </a:rPr>
              <a:t>Objectives accomplished during a 90-minute neighborhood meeting</a:t>
            </a:r>
            <a:r>
              <a:rPr lang="en-US" altLang="en-US" sz="1050" dirty="0">
                <a:latin typeface="Arial" panose="020B0604020202020204" pitchFamily="34" charset="0"/>
              </a:rPr>
              <a:t>:</a:t>
            </a:r>
          </a:p>
          <a:p>
            <a:pPr eaLnBrk="1" hangingPunct="1">
              <a:spcBef>
                <a:spcPct val="0"/>
              </a:spcBef>
              <a:buFontTx/>
              <a:buNone/>
            </a:pPr>
            <a:endParaRPr lang="en-US" altLang="en-US" sz="1050" dirty="0">
              <a:latin typeface="Arial" panose="020B0604020202020204" pitchFamily="34" charset="0"/>
            </a:endParaRPr>
          </a:p>
          <a:p>
            <a:pPr eaLnBrk="1" hangingPunct="1">
              <a:spcBef>
                <a:spcPct val="0"/>
              </a:spcBef>
              <a:buFontTx/>
              <a:buNone/>
            </a:pPr>
            <a:r>
              <a:rPr lang="en-US" altLang="en-US" sz="1050" dirty="0">
                <a:latin typeface="Arial" panose="020B0604020202020204" pitchFamily="34" charset="0"/>
              </a:rPr>
              <a:t>1. Learn the 9 Steps to take immediately following a disaster to secure your home and protect your neighborhood.</a:t>
            </a:r>
          </a:p>
          <a:p>
            <a:pPr eaLnBrk="1" hangingPunct="1">
              <a:spcBef>
                <a:spcPct val="0"/>
              </a:spcBef>
              <a:buFontTx/>
              <a:buNone/>
            </a:pPr>
            <a:br>
              <a:rPr lang="en-US" altLang="en-US" sz="1050" dirty="0">
                <a:latin typeface="Arial" panose="020B0604020202020204" pitchFamily="34" charset="0"/>
              </a:rPr>
            </a:br>
            <a:r>
              <a:rPr lang="en-US" altLang="en-US" sz="1050" dirty="0">
                <a:latin typeface="Arial" panose="020B0604020202020204" pitchFamily="34" charset="0"/>
              </a:rPr>
              <a:t>2. Identify the skills and equipment each neighbor has that are useful in an effective disaster response.</a:t>
            </a:r>
          </a:p>
          <a:p>
            <a:pPr eaLnBrk="1" hangingPunct="1">
              <a:spcBef>
                <a:spcPct val="0"/>
              </a:spcBef>
              <a:buFontTx/>
              <a:buNone/>
            </a:pPr>
            <a:br>
              <a:rPr lang="en-US" altLang="en-US" sz="1050" dirty="0">
                <a:latin typeface="Arial" panose="020B0604020202020204" pitchFamily="34" charset="0"/>
              </a:rPr>
            </a:br>
            <a:r>
              <a:rPr lang="en-US" altLang="en-US" sz="1050" dirty="0">
                <a:latin typeface="Arial" panose="020B0604020202020204" pitchFamily="34" charset="0"/>
              </a:rPr>
              <a:t>3. Create a Neighborhood Map showing the locations of propane tanks (about 67% of house fires following disasters are caused by leaking gas); and the locations of each neighbor who may need extra help in a disaster, such as the elderly, persons with disabilities, or children who are home alone during certain times of the day.</a:t>
            </a:r>
          </a:p>
          <a:p>
            <a:pPr eaLnBrk="1" hangingPunct="1">
              <a:spcBef>
                <a:spcPct val="0"/>
              </a:spcBef>
              <a:buFontTx/>
              <a:buNone/>
            </a:pPr>
            <a:br>
              <a:rPr lang="en-US" altLang="en-US" sz="1050" dirty="0">
                <a:latin typeface="Arial" panose="020B0604020202020204" pitchFamily="34" charset="0"/>
              </a:rPr>
            </a:br>
            <a:r>
              <a:rPr lang="en-US" altLang="en-US" sz="1050" dirty="0">
                <a:latin typeface="Arial" panose="020B0604020202020204" pitchFamily="34" charset="0"/>
              </a:rPr>
              <a:t>4. Pick locations for a Neighborhood Gathering Site and Neighborhood Care Center.</a:t>
            </a:r>
          </a:p>
          <a:p>
            <a:pPr eaLnBrk="1" hangingPunct="1">
              <a:spcBef>
                <a:spcPct val="0"/>
              </a:spcBef>
              <a:buFontTx/>
              <a:buNone/>
            </a:pPr>
            <a:endParaRPr lang="en-US" altLang="en-US" sz="1050" dirty="0">
              <a:latin typeface="Arial" panose="020B0604020202020204" pitchFamily="34" charset="0"/>
            </a:endParaRPr>
          </a:p>
        </p:txBody>
      </p:sp>
      <p:pic>
        <p:nvPicPr>
          <p:cNvPr id="6" name="Picture 5" descr="A close up of a sign&#10;&#10;Description automatically generated">
            <a:extLst>
              <a:ext uri="{FF2B5EF4-FFF2-40B4-BE49-F238E27FC236}">
                <a16:creationId xmlns:a16="http://schemas.microsoft.com/office/drawing/2014/main" id="{77E7E073-F35E-4A6E-8FAA-F9FA784589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4898" y="75049"/>
            <a:ext cx="2265649" cy="2278851"/>
          </a:xfrm>
          <a:prstGeom prst="rect">
            <a:avLst/>
          </a:prstGeom>
        </p:spPr>
      </p:pic>
      <p:pic>
        <p:nvPicPr>
          <p:cNvPr id="7" name="Picture 6">
            <a:extLst>
              <a:ext uri="{FF2B5EF4-FFF2-40B4-BE49-F238E27FC236}">
                <a16:creationId xmlns:a16="http://schemas.microsoft.com/office/drawing/2014/main" id="{5764F26C-745A-41E5-8079-95107FEC9C64}"/>
              </a:ext>
            </a:extLst>
          </p:cNvPr>
          <p:cNvPicPr>
            <a:picLocks noChangeAspect="1"/>
          </p:cNvPicPr>
          <p:nvPr/>
        </p:nvPicPr>
        <p:blipFill rotWithShape="1">
          <a:blip r:embed="rId3"/>
          <a:srcRect l="2867" t="3627" b="2792"/>
          <a:stretch/>
        </p:blipFill>
        <p:spPr>
          <a:xfrm>
            <a:off x="481938" y="75050"/>
            <a:ext cx="2569075" cy="1855961"/>
          </a:xfrm>
          <a:prstGeom prst="rect">
            <a:avLst/>
          </a:prstGeom>
        </p:spPr>
      </p:pic>
      <p:sp>
        <p:nvSpPr>
          <p:cNvPr id="8" name="Content Placeholder 2">
            <a:extLst>
              <a:ext uri="{FF2B5EF4-FFF2-40B4-BE49-F238E27FC236}">
                <a16:creationId xmlns:a16="http://schemas.microsoft.com/office/drawing/2014/main" id="{874CADB1-9D26-4963-B09D-DE1B852FAB41}"/>
              </a:ext>
            </a:extLst>
          </p:cNvPr>
          <p:cNvSpPr>
            <a:spLocks noGrp="1"/>
          </p:cNvSpPr>
          <p:nvPr>
            <p:ph idx="1"/>
          </p:nvPr>
        </p:nvSpPr>
        <p:spPr>
          <a:xfrm>
            <a:off x="59581" y="1981954"/>
            <a:ext cx="4224197" cy="4525963"/>
          </a:xfrm>
        </p:spPr>
        <p:txBody>
          <a:bodyPr>
            <a:normAutofit fontScale="77500" lnSpcReduction="20000"/>
          </a:bodyPr>
          <a:lstStyle/>
          <a:p>
            <a:r>
              <a:rPr lang="en-US" sz="1600" dirty="0">
                <a:solidFill>
                  <a:srgbClr val="000000"/>
                </a:solidFill>
                <a:latin typeface="&amp;quot"/>
              </a:rPr>
              <a:t>The Community Emergency Response Team (CERT) program educates volunteers about disaster preparedness for the hazards that may impact their area and trains them in basic disaster response skills, such as fire safety, light search and rescue, team organization, and disaster medical operations. </a:t>
            </a:r>
          </a:p>
          <a:p>
            <a:r>
              <a:rPr lang="en-US" sz="1600" dirty="0">
                <a:solidFill>
                  <a:srgbClr val="000000"/>
                </a:solidFill>
                <a:latin typeface="&amp;quot"/>
              </a:rPr>
              <a:t>CERT offers a consistent, nationwide approach to volunteer training and organization that professional responders can rely on during disaster situations, which allows them to focus on more complex tasks. Through CERT, the capabilities to prepare for, respond to and recover from disasters is built and enhanced.</a:t>
            </a:r>
          </a:p>
          <a:p>
            <a:r>
              <a:rPr lang="en-US" sz="1600" dirty="0"/>
              <a:t>Since 1993, CERT has impacted communities across the country, building essentials skills and capabilities to prepare for and respond to any disaster. There are now CERT programs in all 50 states, including many tribal nations and U.S. territories; each unique to its community but all essential to building a Culture of Preparedness.</a:t>
            </a:r>
          </a:p>
          <a:p>
            <a:r>
              <a:rPr lang="en-US" sz="1600" dirty="0"/>
              <a:t>The CERT program was designed as a grassroots initiative and specifically structured so that the local and state program managers have the flexibility to form their programs in the way that best suits their communities. CERT volunteers are trained to respond safely, responsibly, and effectively to emergency situations, but they can also support their communities during non-emergency events as well. There are over 2,700 local CERT programs nationwide, with more than 600,000 individuals trained since CERT became a national program.</a:t>
            </a:r>
            <a:endParaRPr lang="en-US" sz="1050" dirty="0"/>
          </a:p>
          <a:p>
            <a:endParaRPr lang="en-US" sz="1600" dirty="0"/>
          </a:p>
        </p:txBody>
      </p:sp>
      <p:pic>
        <p:nvPicPr>
          <p:cNvPr id="13" name="Picture 12">
            <a:extLst>
              <a:ext uri="{FF2B5EF4-FFF2-40B4-BE49-F238E27FC236}">
                <a16:creationId xmlns:a16="http://schemas.microsoft.com/office/drawing/2014/main" id="{12F2C3E2-BF16-4132-92DE-A54FB7B26C8E}"/>
              </a:ext>
            </a:extLst>
          </p:cNvPr>
          <p:cNvPicPr>
            <a:picLocks noChangeAspect="1"/>
          </p:cNvPicPr>
          <p:nvPr/>
        </p:nvPicPr>
        <p:blipFill rotWithShape="1">
          <a:blip r:embed="rId4"/>
          <a:srcRect l="2048" t="13776" r="6908" b="17014"/>
          <a:stretch/>
        </p:blipFill>
        <p:spPr>
          <a:xfrm>
            <a:off x="3369795" y="46467"/>
            <a:ext cx="1882284" cy="1833262"/>
          </a:xfrm>
          <a:prstGeom prst="rect">
            <a:avLst/>
          </a:prstGeom>
        </p:spPr>
      </p:pic>
      <p:cxnSp>
        <p:nvCxnSpPr>
          <p:cNvPr id="15" name="Straight Connector 14">
            <a:extLst>
              <a:ext uri="{FF2B5EF4-FFF2-40B4-BE49-F238E27FC236}">
                <a16:creationId xmlns:a16="http://schemas.microsoft.com/office/drawing/2014/main" id="{3BB6B508-D644-489B-A52E-14843A34B4A5}"/>
              </a:ext>
            </a:extLst>
          </p:cNvPr>
          <p:cNvCxnSpPr/>
          <p:nvPr/>
        </p:nvCxnSpPr>
        <p:spPr>
          <a:xfrm>
            <a:off x="4319990" y="1985329"/>
            <a:ext cx="0" cy="471516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6914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363</Words>
  <Application>Microsoft Office PowerPoint</Application>
  <PresentationFormat>On-screen Show (4:3)</PresentationFormat>
  <Paragraphs>24</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&amp;quot</vt:lpstr>
      <vt:lpstr>Arial</vt:lpstr>
      <vt:lpstr>Arial-BoldItalicMT</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Blaine Zechenelly</dc:creator>
  <cp:lastModifiedBy>Blaine Zechenelly</cp:lastModifiedBy>
  <cp:revision>7</cp:revision>
  <cp:lastPrinted>2019-04-28T16:01:41Z</cp:lastPrinted>
  <dcterms:created xsi:type="dcterms:W3CDTF">2019-04-22T23:37:19Z</dcterms:created>
  <dcterms:modified xsi:type="dcterms:W3CDTF">2019-04-28T23:45:51Z</dcterms:modified>
</cp:coreProperties>
</file>